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1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63C"/>
    <a:srgbClr val="D7042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3EDFA-4349-4526-AAE1-7FE29621AD77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D8078-03D2-42AB-955B-B366D3C02F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853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данном слайде представлена работа ИС «Прокат автомобилей». Если есть дополнительные вопросы, то готова на них ответить. Свяжитесь со мной любым удобным способом. Ссылка на резюме прикреплена на </a:t>
            </a:r>
            <a:r>
              <a:rPr lang="en-US" dirty="0" err="1"/>
              <a:t>github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D8078-03D2-42AB-955B-B366D3C02F6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940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AA141B-62B9-4887-91CF-2190A2D0D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7B4B69-B25C-4B50-9E5D-0A7F8B869A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E3CA5A-06C3-4260-8865-EDEF0ACB5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18D7A-EA64-4ABD-AC97-96A104BBAD41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772590-EBC2-4D5E-93A8-2E3976DF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9357B5-3A6C-40DB-AB28-D77882DA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B30C-0C14-428A-BD80-06E0CE97F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790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7BB90-600F-48C8-B121-12C9D1CA4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063517B-E8C2-4918-9453-C821B5711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20530B-552C-45AA-A261-EDD7C1711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18D7A-EA64-4ABD-AC97-96A104BBAD41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BE0813-B9A6-4769-9AD4-38477D849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258FD6-1F0E-40CE-8748-8C032F37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B30C-0C14-428A-BD80-06E0CE97F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441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2DA7A5D-A3EB-43E8-BE5A-23F85F2CB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0C23E8C-E8CD-456F-B2FE-943CBB2B5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C57E29-4B22-4F5B-BE1C-44A57CAE9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18D7A-EA64-4ABD-AC97-96A104BBAD41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0ABF15-74D9-4B5D-ACCB-D92BE3170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D0972B-1958-4C41-99DA-F6138C39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B30C-0C14-428A-BD80-06E0CE97F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2961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AE4CE3-E9F1-4233-A249-6BEDA24E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0647EC-781C-43A5-B3B2-D86EE314B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3380D6-F954-461D-AB36-029F079F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18D7A-EA64-4ABD-AC97-96A104BBAD41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78CF04-670C-4620-AF0D-BDB91343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DF05CA-B456-482A-A442-F94556CE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B30C-0C14-428A-BD80-06E0CE97F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4822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0E507F-1A9E-4011-874A-0C63006C9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EF8E39-EA1A-4F5A-AF85-1DF40A628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442F2D-469A-4406-86C4-AEE86F38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18D7A-EA64-4ABD-AC97-96A104BBAD41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BB41A1-61B1-438A-9B60-494F615C8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A5FB21-AA71-4DCC-ACA1-597B9D5D8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B30C-0C14-428A-BD80-06E0CE97F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42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9D97F9-5597-42A9-9221-CDCABC2F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6714B1-0EAC-4B16-B79C-D6588FCEC3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638B51-DEB8-438D-8D64-B36DC9CFE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BC795B-B034-477E-A8BF-C14AD62C0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18D7A-EA64-4ABD-AC97-96A104BBAD41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13A6DA-B991-444E-82EE-DB87F70D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2A2D57-0C5A-402D-9171-0606F6D9E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B30C-0C14-428A-BD80-06E0CE97F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80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6F2B48-64CD-4946-A136-3D19242DF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9B5DED-92D7-4E99-B991-789BF68B2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64B1C7-57DA-42EA-965F-C77D3F5CB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F76E796-DBFA-4A2D-A262-9F567D2C0F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B9B8100-B59B-4559-B1D9-0FA68CDAF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63262C4-509E-4ED3-B777-8F0CE4B83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18D7A-EA64-4ABD-AC97-96A104BBAD41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B19654-D98E-45E0-A8A0-734495B4F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DF81822-0156-428A-9376-F810D243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B30C-0C14-428A-BD80-06E0CE97F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01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C63BD-35DE-402E-B0A7-A168C8C8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80863A-7AEC-4FE1-9A89-234C1C97D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18D7A-EA64-4ABD-AC97-96A104BBAD41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B738611-1B59-406D-B0E6-03232464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AFB5C5-687C-46D9-8050-A8D7F847A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B30C-0C14-428A-BD80-06E0CE97F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775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F98CF0E-0C64-4E26-9DF1-9246ED451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18D7A-EA64-4ABD-AC97-96A104BBAD41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3403E67-1185-45AC-9A99-642A5CB0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9D2176-863A-41D4-A3D3-29789948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B30C-0C14-428A-BD80-06E0CE97F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86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8560A-28B4-4200-A561-8642D413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62B7F9-29CA-4489-BBD3-531678B5C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603E24-66C5-441E-9967-2971FFFB8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182644B-2223-4B98-970E-6F8F9D1CD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18D7A-EA64-4ABD-AC97-96A104BBAD41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6ED46B-164F-4F6C-8F7F-11F5BDB8B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6D7666-BCAF-4989-BBB9-7C52B6709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B30C-0C14-428A-BD80-06E0CE97F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56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F573ED-33D1-4563-AF13-16814FDC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EE2A001-753C-462C-A0BE-B52D79830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C00034F-C6BA-4BEA-9BEF-4FF36443A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3FA50F7-5C44-47AC-9B1C-EB4D4685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18D7A-EA64-4ABD-AC97-96A104BBAD41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155A53-B5F4-4518-AF74-FD239F5DC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CD08B3-B377-4DE8-927B-CFF57351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B30C-0C14-428A-BD80-06E0CE97F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23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5ED01B-2C0D-4F38-9066-FF0A299C9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F68A48-F45D-48EB-AB3D-946DCB8DA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8FC20D-D6CD-49FA-9AD6-34B2F07210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18D7A-EA64-4ABD-AC97-96A104BBAD41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447B16-1E31-48DE-BBE8-031621562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D0E372-A616-4BBE-8471-06F0F2518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7B30C-0C14-428A-BD80-06E0CE97F8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208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494C5BD6-E738-4A46-B20D-F1F0CE81FE2B}"/>
              </a:ext>
            </a:extLst>
          </p:cNvPr>
          <p:cNvGrpSpPr/>
          <p:nvPr/>
        </p:nvGrpSpPr>
        <p:grpSpPr>
          <a:xfrm>
            <a:off x="-1536683" y="-1705784"/>
            <a:ext cx="15399860" cy="10405371"/>
            <a:chOff x="-1536683" y="-1705784"/>
            <a:chExt cx="15399860" cy="10405371"/>
          </a:xfrm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BF71DF3C-2F27-4E56-88A1-5D5411176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379" b="1164"/>
            <a:stretch/>
          </p:blipFill>
          <p:spPr>
            <a:xfrm>
              <a:off x="1042172" y="95695"/>
              <a:ext cx="10524988" cy="6762305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4FFBF309-7E1C-4C8A-B5D8-DE4CAB878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1142" y="4107552"/>
              <a:ext cx="4592035" cy="4592035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05B5EB16-E5AD-4AE3-97B2-69AA912BF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536683" y="-1705784"/>
              <a:ext cx="4066572" cy="4066572"/>
            </a:xfrm>
            <a:prstGeom prst="rect">
              <a:avLst/>
            </a:prstGeom>
          </p:spPr>
        </p:pic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6683E925-9DBB-4377-A440-13CDC65D71D5}"/>
                </a:ext>
              </a:extLst>
            </p:cNvPr>
            <p:cNvSpPr/>
            <p:nvPr/>
          </p:nvSpPr>
          <p:spPr>
            <a:xfrm>
              <a:off x="0" y="0"/>
              <a:ext cx="12232642" cy="6858000"/>
            </a:xfrm>
            <a:prstGeom prst="rect">
              <a:avLst/>
            </a:prstGeom>
            <a:solidFill>
              <a:schemeClr val="bg2">
                <a:lumMod val="9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094CCC-DB2C-4D84-A05C-4E445EFC5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696" y="2508710"/>
            <a:ext cx="9694606" cy="209032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rgbClr val="24263C"/>
                </a:solidFill>
                <a:latin typeface="Century Gothic" panose="020B0502020202020204" pitchFamily="34" charset="0"/>
              </a:rPr>
              <a:t>Разработка информационно-справочной системы “Прокат автомобилей”</a:t>
            </a:r>
            <a:endParaRPr lang="ru-RU" sz="4800" dirty="0">
              <a:solidFill>
                <a:srgbClr val="24263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4E9597-A280-4B2F-A84E-6EE290E9B39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4820" y="340118"/>
            <a:ext cx="2882358" cy="1872748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BE8C537-25C8-42E4-AE79-68DF5B590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862120"/>
            <a:ext cx="9144000" cy="1655762"/>
          </a:xfrm>
        </p:spPr>
        <p:txBody>
          <a:bodyPr/>
          <a:lstStyle/>
          <a:p>
            <a:r>
              <a:rPr lang="ru-RU" dirty="0">
                <a:solidFill>
                  <a:srgbClr val="24263C"/>
                </a:solidFill>
                <a:latin typeface="Century Gothic" panose="020B0502020202020204" pitchFamily="34" charset="0"/>
              </a:rPr>
              <a:t>Выполнила студентка группы ИС1-41, </a:t>
            </a:r>
          </a:p>
          <a:p>
            <a:r>
              <a:rPr lang="ru-RU" dirty="0">
                <a:solidFill>
                  <a:srgbClr val="24263C"/>
                </a:solidFill>
                <a:latin typeface="Century Gothic" panose="020B0502020202020204" pitchFamily="34" charset="0"/>
              </a:rPr>
              <a:t>Садкова Анна</a:t>
            </a:r>
          </a:p>
        </p:txBody>
      </p:sp>
    </p:spTree>
    <p:extLst>
      <p:ext uri="{BB962C8B-B14F-4D97-AF65-F5344CB8AC3E}">
        <p14:creationId xmlns:p14="http://schemas.microsoft.com/office/powerpoint/2010/main" val="768718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069A16C6-9D31-4CD0-AD1D-AF8B6A6A1CD6}"/>
              </a:ext>
            </a:extLst>
          </p:cNvPr>
          <p:cNvGrpSpPr/>
          <p:nvPr/>
        </p:nvGrpSpPr>
        <p:grpSpPr>
          <a:xfrm>
            <a:off x="-20321" y="-1"/>
            <a:ext cx="12232642" cy="6864209"/>
            <a:chOff x="-20321" y="-1"/>
            <a:chExt cx="12232642" cy="6864209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7DE1524A-316B-4A36-9C16-84002AA75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0649"/>
            <a:stretch/>
          </p:blipFill>
          <p:spPr>
            <a:xfrm>
              <a:off x="1042173" y="-1"/>
              <a:ext cx="10107654" cy="6864209"/>
            </a:xfrm>
            <a:prstGeom prst="rect">
              <a:avLst/>
            </a:prstGeom>
          </p:spPr>
        </p:pic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F826E933-C7A1-4C9C-ADCC-52A7BDC77247}"/>
                </a:ext>
              </a:extLst>
            </p:cNvPr>
            <p:cNvSpPr/>
            <p:nvPr/>
          </p:nvSpPr>
          <p:spPr>
            <a:xfrm>
              <a:off x="-20321" y="-1"/>
              <a:ext cx="12232642" cy="6858000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63F15-9850-41BD-B330-F22826E02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322" y="365125"/>
            <a:ext cx="5994478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24263C"/>
                </a:solidFill>
                <a:latin typeface="Century Gothic" panose="020B0502020202020204" pitchFamily="34" charset="0"/>
              </a:rPr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45F30C-F64F-4E26-A3F5-A62EA2CE0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2504" y="1690688"/>
            <a:ext cx="5741296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ru-RU" sz="2400" dirty="0">
                <a:latin typeface="Century Gothic" panose="020B0502020202020204" pitchFamily="34" charset="0"/>
              </a:rPr>
              <a:t>Автоматизировать все задачи, выполняемые консультантами и администраторами вручную, чтобы ускорить рабочие процессы и уменьшить время работы с документами.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A8D4CD-ABD3-4AC6-A059-C3E0245F92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620" y="507731"/>
            <a:ext cx="4926703" cy="598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19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37509AE-8171-4E32-AA7E-5A454962A958}"/>
              </a:ext>
            </a:extLst>
          </p:cNvPr>
          <p:cNvGrpSpPr/>
          <p:nvPr/>
        </p:nvGrpSpPr>
        <p:grpSpPr>
          <a:xfrm>
            <a:off x="1" y="0"/>
            <a:ext cx="12232642" cy="6858000"/>
            <a:chOff x="1" y="0"/>
            <a:chExt cx="12232642" cy="6858000"/>
          </a:xfrm>
        </p:grpSpPr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94C21610-559C-40E9-858D-E17B57540A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379" b="1164"/>
            <a:stretch/>
          </p:blipFill>
          <p:spPr>
            <a:xfrm>
              <a:off x="1042173" y="95695"/>
              <a:ext cx="10524988" cy="6762305"/>
            </a:xfrm>
            <a:prstGeom prst="rect">
              <a:avLst/>
            </a:prstGeom>
          </p:spPr>
        </p:pic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4D25FFB9-711A-4654-814A-3041B9B14A68}"/>
                </a:ext>
              </a:extLst>
            </p:cNvPr>
            <p:cNvSpPr/>
            <p:nvPr/>
          </p:nvSpPr>
          <p:spPr>
            <a:xfrm>
              <a:off x="1" y="0"/>
              <a:ext cx="12232642" cy="6858000"/>
            </a:xfrm>
            <a:prstGeom prst="rect">
              <a:avLst/>
            </a:prstGeom>
            <a:solidFill>
              <a:schemeClr val="bg2">
                <a:lumMod val="9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88682-A523-492D-97FB-7690B4339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049"/>
            <a:ext cx="10515600" cy="785249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24263C"/>
                </a:solidFill>
                <a:latin typeface="Century Gothic" panose="020B0502020202020204" pitchFamily="34" charset="0"/>
              </a:rPr>
              <a:t>Задачи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CD29F7B-015B-484A-B65F-2592D548B0CB}"/>
              </a:ext>
            </a:extLst>
          </p:cNvPr>
          <p:cNvGrpSpPr/>
          <p:nvPr/>
        </p:nvGrpSpPr>
        <p:grpSpPr>
          <a:xfrm>
            <a:off x="2534871" y="1233839"/>
            <a:ext cx="3292681" cy="2643941"/>
            <a:chOff x="1573155" y="1690688"/>
            <a:chExt cx="2483345" cy="2046142"/>
          </a:xfrm>
          <a:solidFill>
            <a:schemeClr val="bg1"/>
          </a:solidFill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69829D9D-CA2D-4DDB-8DD4-4F46B3E878B5}"/>
                </a:ext>
              </a:extLst>
            </p:cNvPr>
            <p:cNvSpPr/>
            <p:nvPr/>
          </p:nvSpPr>
          <p:spPr>
            <a:xfrm flipH="1">
              <a:off x="1573155" y="1690688"/>
              <a:ext cx="2483345" cy="2046142"/>
            </a:xfrm>
            <a:prstGeom prst="roundRect">
              <a:avLst/>
            </a:prstGeom>
            <a:grpFill/>
            <a:ln w="28575">
              <a:solidFill>
                <a:srgbClr val="242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7D6515-8114-4670-A855-5511A79EA795}"/>
                </a:ext>
              </a:extLst>
            </p:cNvPr>
            <p:cNvSpPr txBox="1"/>
            <p:nvPr/>
          </p:nvSpPr>
          <p:spPr>
            <a:xfrm>
              <a:off x="1941038" y="3373934"/>
              <a:ext cx="1747585" cy="3572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b="1" dirty="0">
                  <a:solidFill>
                    <a:srgbClr val="24263C"/>
                  </a:solidFill>
                  <a:latin typeface="Century Gothic" panose="020B0502020202020204" pitchFamily="34" charset="0"/>
                </a:rPr>
                <a:t>Авторизация</a:t>
              </a:r>
              <a:endParaRPr lang="ru-RU" sz="3200" b="1" dirty="0">
                <a:solidFill>
                  <a:srgbClr val="24263C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CA2310E1-7C52-4E3F-98F3-59F89940F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5302" y="1764490"/>
              <a:ext cx="1839059" cy="1614863"/>
            </a:xfrm>
            <a:prstGeom prst="rect">
              <a:avLst/>
            </a:prstGeom>
            <a:grpFill/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A1711FC3-D740-4CB5-824D-2B549B6159F1}"/>
              </a:ext>
            </a:extLst>
          </p:cNvPr>
          <p:cNvGrpSpPr/>
          <p:nvPr/>
        </p:nvGrpSpPr>
        <p:grpSpPr>
          <a:xfrm>
            <a:off x="674944" y="3970010"/>
            <a:ext cx="3292681" cy="2643941"/>
            <a:chOff x="1554616" y="4122045"/>
            <a:chExt cx="3292681" cy="2643941"/>
          </a:xfrm>
          <a:solidFill>
            <a:schemeClr val="bg1"/>
          </a:solidFill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C01596C7-EA4C-4F11-ABA7-574F03E8AC3E}"/>
                </a:ext>
              </a:extLst>
            </p:cNvPr>
            <p:cNvSpPr/>
            <p:nvPr/>
          </p:nvSpPr>
          <p:spPr>
            <a:xfrm flipH="1">
              <a:off x="1554616" y="4122045"/>
              <a:ext cx="3292681" cy="2643941"/>
            </a:xfrm>
            <a:prstGeom prst="roundRect">
              <a:avLst/>
            </a:prstGeom>
            <a:grpFill/>
            <a:ln w="28575">
              <a:solidFill>
                <a:srgbClr val="242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FEE731-D7F4-4538-B2A7-347315A3689A}"/>
                </a:ext>
              </a:extLst>
            </p:cNvPr>
            <p:cNvSpPr txBox="1"/>
            <p:nvPr/>
          </p:nvSpPr>
          <p:spPr>
            <a:xfrm>
              <a:off x="1738274" y="5832371"/>
              <a:ext cx="2936301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b="1" dirty="0">
                  <a:solidFill>
                    <a:srgbClr val="24263C"/>
                  </a:solidFill>
                  <a:latin typeface="Century Gothic" panose="020B0502020202020204" pitchFamily="34" charset="0"/>
                </a:rPr>
                <a:t>Поиск </a:t>
              </a:r>
            </a:p>
            <a:p>
              <a:pPr algn="ctr"/>
              <a:r>
                <a:rPr lang="ru-RU" sz="2400" b="1" dirty="0">
                  <a:solidFill>
                    <a:srgbClr val="24263C"/>
                  </a:solidFill>
                  <a:latin typeface="Century Gothic" panose="020B0502020202020204" pitchFamily="34" charset="0"/>
                </a:rPr>
                <a:t>информации</a:t>
              </a: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26E7D14-35ED-48AB-94A3-BD1A2339D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70181" y="4161082"/>
              <a:ext cx="1046413" cy="1758802"/>
            </a:xfrm>
            <a:prstGeom prst="rect">
              <a:avLst/>
            </a:prstGeom>
            <a:grpFill/>
          </p:spPr>
        </p:pic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332B710-A9A6-4B61-AD30-19F76B46AC3C}"/>
              </a:ext>
            </a:extLst>
          </p:cNvPr>
          <p:cNvGrpSpPr/>
          <p:nvPr/>
        </p:nvGrpSpPr>
        <p:grpSpPr>
          <a:xfrm>
            <a:off x="6254689" y="1237466"/>
            <a:ext cx="3292681" cy="2643941"/>
            <a:chOff x="5108377" y="1318619"/>
            <a:chExt cx="3292681" cy="2643941"/>
          </a:xfrm>
          <a:solidFill>
            <a:schemeClr val="bg1"/>
          </a:solidFill>
        </p:grpSpPr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9B9E86A6-9DF6-498E-B897-FBDA430325AB}"/>
                </a:ext>
              </a:extLst>
            </p:cNvPr>
            <p:cNvSpPr/>
            <p:nvPr/>
          </p:nvSpPr>
          <p:spPr>
            <a:xfrm flipH="1">
              <a:off x="5108377" y="1318619"/>
              <a:ext cx="3292681" cy="2643941"/>
            </a:xfrm>
            <a:prstGeom prst="roundRect">
              <a:avLst/>
            </a:prstGeom>
            <a:grpFill/>
            <a:ln w="28575">
              <a:solidFill>
                <a:srgbClr val="D704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9B9ABF-F937-4C4D-A977-9E5AB2D6DA5D}"/>
                </a:ext>
              </a:extLst>
            </p:cNvPr>
            <p:cNvSpPr txBox="1"/>
            <p:nvPr/>
          </p:nvSpPr>
          <p:spPr>
            <a:xfrm>
              <a:off x="5563713" y="3085145"/>
              <a:ext cx="2351295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b="1" dirty="0">
                  <a:solidFill>
                    <a:srgbClr val="D70429"/>
                  </a:solidFill>
                  <a:latin typeface="Century Gothic" panose="020B0502020202020204" pitchFamily="34" charset="0"/>
                </a:rPr>
                <a:t>Вывод </a:t>
              </a:r>
            </a:p>
            <a:p>
              <a:pPr algn="ctr"/>
              <a:r>
                <a:rPr lang="ru-RU" sz="2400" b="1" dirty="0">
                  <a:solidFill>
                    <a:srgbClr val="D70429"/>
                  </a:solidFill>
                  <a:latin typeface="Century Gothic" panose="020B0502020202020204" pitchFamily="34" charset="0"/>
                </a:rPr>
                <a:t>информации</a:t>
              </a: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93F957E8-A366-4DCE-83AF-7636BA7ED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14575" y="1458690"/>
              <a:ext cx="1600864" cy="1689942"/>
            </a:xfrm>
            <a:prstGeom prst="rect">
              <a:avLst/>
            </a:prstGeom>
            <a:grpFill/>
          </p:spPr>
        </p:pic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9903C9AB-F753-44C2-AF8A-01594C1845B0}"/>
              </a:ext>
            </a:extLst>
          </p:cNvPr>
          <p:cNvGrpSpPr/>
          <p:nvPr/>
        </p:nvGrpSpPr>
        <p:grpSpPr>
          <a:xfrm>
            <a:off x="8061119" y="3970009"/>
            <a:ext cx="3292681" cy="2643941"/>
            <a:chOff x="5108377" y="4122044"/>
            <a:chExt cx="3292681" cy="2643941"/>
          </a:xfrm>
          <a:solidFill>
            <a:schemeClr val="bg1"/>
          </a:solidFill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14C064DE-ABFB-401A-8E03-DE9CB2FD1EFC}"/>
                </a:ext>
              </a:extLst>
            </p:cNvPr>
            <p:cNvSpPr/>
            <p:nvPr/>
          </p:nvSpPr>
          <p:spPr>
            <a:xfrm flipH="1">
              <a:off x="5108377" y="4122044"/>
              <a:ext cx="3292681" cy="2643941"/>
            </a:xfrm>
            <a:prstGeom prst="roundRect">
              <a:avLst/>
            </a:prstGeom>
            <a:grpFill/>
            <a:ln w="28575">
              <a:solidFill>
                <a:srgbClr val="242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4D0FBE-1BF5-45C3-ACF2-6563E94587F9}"/>
                </a:ext>
              </a:extLst>
            </p:cNvPr>
            <p:cNvSpPr txBox="1"/>
            <p:nvPr/>
          </p:nvSpPr>
          <p:spPr>
            <a:xfrm>
              <a:off x="5342842" y="5839546"/>
              <a:ext cx="2792114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b="1" dirty="0">
                  <a:solidFill>
                    <a:srgbClr val="24263C"/>
                  </a:solidFill>
                  <a:latin typeface="Century Gothic" panose="020B0502020202020204" pitchFamily="34" charset="0"/>
                </a:rPr>
                <a:t>Формирование договора</a:t>
              </a: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6B01B81-76C6-4E72-AB18-2901D0054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8253" y="4299247"/>
              <a:ext cx="2132927" cy="1591141"/>
            </a:xfrm>
            <a:prstGeom prst="rect">
              <a:avLst/>
            </a:prstGeom>
            <a:grpFill/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3F0AC593-4C60-43AA-A150-12FA4F6A1A1D}"/>
              </a:ext>
            </a:extLst>
          </p:cNvPr>
          <p:cNvGrpSpPr/>
          <p:nvPr/>
        </p:nvGrpSpPr>
        <p:grpSpPr>
          <a:xfrm>
            <a:off x="4369312" y="3970010"/>
            <a:ext cx="3292681" cy="2643941"/>
            <a:chOff x="8569871" y="4077444"/>
            <a:chExt cx="3292681" cy="2643941"/>
          </a:xfrm>
          <a:solidFill>
            <a:schemeClr val="bg1"/>
          </a:solidFill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62A469AB-2869-4B17-A7B4-9C9105BB9068}"/>
                </a:ext>
              </a:extLst>
            </p:cNvPr>
            <p:cNvSpPr/>
            <p:nvPr/>
          </p:nvSpPr>
          <p:spPr>
            <a:xfrm flipH="1">
              <a:off x="8569871" y="4077444"/>
              <a:ext cx="3292681" cy="2643941"/>
            </a:xfrm>
            <a:prstGeom prst="roundRect">
              <a:avLst/>
            </a:prstGeom>
            <a:grpFill/>
            <a:ln w="28575">
              <a:solidFill>
                <a:srgbClr val="D704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B804C9-7224-40EA-AA65-ABBABCEC1A5D}"/>
                </a:ext>
              </a:extLst>
            </p:cNvPr>
            <p:cNvSpPr txBox="1"/>
            <p:nvPr/>
          </p:nvSpPr>
          <p:spPr>
            <a:xfrm>
              <a:off x="8767101" y="5781525"/>
              <a:ext cx="2936302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b="1" dirty="0">
                  <a:solidFill>
                    <a:srgbClr val="D70429"/>
                  </a:solidFill>
                  <a:latin typeface="Century Gothic" panose="020B0502020202020204" pitchFamily="34" charset="0"/>
                </a:rPr>
                <a:t>Формирование отчета</a:t>
              </a: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750578DF-F165-4520-BD38-B2DCCFB16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40341" y="4146417"/>
              <a:ext cx="1284216" cy="1728866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0176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8322F50-06A8-4FDF-89BA-9C5E748ADCB6}"/>
              </a:ext>
            </a:extLst>
          </p:cNvPr>
          <p:cNvGrpSpPr/>
          <p:nvPr/>
        </p:nvGrpSpPr>
        <p:grpSpPr>
          <a:xfrm>
            <a:off x="-20321" y="-1"/>
            <a:ext cx="12232642" cy="6864209"/>
            <a:chOff x="-20321" y="-1"/>
            <a:chExt cx="12232642" cy="6864209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950DC1FE-DA7F-4460-B51A-F1F3A74EB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0649"/>
            <a:stretch/>
          </p:blipFill>
          <p:spPr>
            <a:xfrm>
              <a:off x="1042173" y="-1"/>
              <a:ext cx="10107654" cy="6864209"/>
            </a:xfrm>
            <a:prstGeom prst="rect">
              <a:avLst/>
            </a:prstGeom>
          </p:spPr>
        </p:pic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A00AF3A-0C40-4AB9-94DA-968F8098046E}"/>
                </a:ext>
              </a:extLst>
            </p:cNvPr>
            <p:cNvSpPr/>
            <p:nvPr/>
          </p:nvSpPr>
          <p:spPr>
            <a:xfrm>
              <a:off x="-20321" y="-1"/>
              <a:ext cx="12232642" cy="6858000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7E4612-83E4-41EA-A032-F574283AE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908"/>
            <a:ext cx="11353800" cy="779464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24263C"/>
                </a:solidFill>
                <a:latin typeface="Century Gothic" panose="020B0502020202020204" pitchFamily="34" charset="0"/>
              </a:rPr>
              <a:t>Схема данных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91D03B-AD11-4BEC-A889-98FB8DE13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30" y="1301236"/>
            <a:ext cx="9036540" cy="524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1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5438878-E74D-4CA3-804D-266EFA673D75}"/>
              </a:ext>
            </a:extLst>
          </p:cNvPr>
          <p:cNvGrpSpPr/>
          <p:nvPr/>
        </p:nvGrpSpPr>
        <p:grpSpPr>
          <a:xfrm>
            <a:off x="1" y="0"/>
            <a:ext cx="12232642" cy="6858000"/>
            <a:chOff x="1" y="0"/>
            <a:chExt cx="12232642" cy="68580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C1DE0A4D-73D3-461A-B029-66AA5806D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379" b="1164"/>
            <a:stretch/>
          </p:blipFill>
          <p:spPr>
            <a:xfrm>
              <a:off x="1042173" y="95695"/>
              <a:ext cx="10524988" cy="6762305"/>
            </a:xfrm>
            <a:prstGeom prst="rect">
              <a:avLst/>
            </a:prstGeom>
          </p:spPr>
        </p:pic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DDF1A49A-2028-42B6-A46F-3AF99A58C451}"/>
                </a:ext>
              </a:extLst>
            </p:cNvPr>
            <p:cNvSpPr/>
            <p:nvPr/>
          </p:nvSpPr>
          <p:spPr>
            <a:xfrm>
              <a:off x="1" y="0"/>
              <a:ext cx="12232642" cy="6858000"/>
            </a:xfrm>
            <a:prstGeom prst="rect">
              <a:avLst/>
            </a:prstGeom>
            <a:solidFill>
              <a:schemeClr val="bg2">
                <a:lumMod val="9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DFDC4B3-616A-0CDB-BC2B-0DAD2391B9F1}"/>
              </a:ext>
            </a:extLst>
          </p:cNvPr>
          <p:cNvSpPr txBox="1">
            <a:spLocks/>
          </p:cNvSpPr>
          <p:nvPr/>
        </p:nvSpPr>
        <p:spPr>
          <a:xfrm>
            <a:off x="711781" y="95695"/>
            <a:ext cx="106420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solidFill>
                  <a:srgbClr val="24263C"/>
                </a:solidFill>
                <a:latin typeface="Century Gothic" panose="020B0502020202020204" pitchFamily="34" charset="0"/>
              </a:rPr>
              <a:t>Демонстрация работы приложения</a:t>
            </a:r>
          </a:p>
        </p:txBody>
      </p:sp>
      <p:pic>
        <p:nvPicPr>
          <p:cNvPr id="9" name="ИС Прокат автомобилей (сжато) (1)">
            <a:hlinkClick r:id="" action="ppaction://media"/>
            <a:extLst>
              <a:ext uri="{FF2B5EF4-FFF2-40B4-BE49-F238E27FC236}">
                <a16:creationId xmlns:a16="http://schemas.microsoft.com/office/drawing/2014/main" id="{1342D265-7791-2ABF-55E8-DF479F9513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450" y="1825625"/>
            <a:ext cx="7785100" cy="4351338"/>
          </a:xfrm>
        </p:spPr>
      </p:pic>
    </p:spTree>
    <p:extLst>
      <p:ext uri="{BB962C8B-B14F-4D97-AF65-F5344CB8AC3E}">
        <p14:creationId xmlns:p14="http://schemas.microsoft.com/office/powerpoint/2010/main" val="416322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5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87</Words>
  <Application>Microsoft Office PowerPoint</Application>
  <PresentationFormat>Широкоэкранный</PresentationFormat>
  <Paragraphs>17</Paragraphs>
  <Slides>5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Century Gothic</vt:lpstr>
      <vt:lpstr>Тема Office</vt:lpstr>
      <vt:lpstr>Разработка информационно-справочной системы “Прокат автомобилей”</vt:lpstr>
      <vt:lpstr>Цель</vt:lpstr>
      <vt:lpstr>Задачи</vt:lpstr>
      <vt:lpstr>Схема данных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информационно-справочной системы “Прокат автомобилей”</dc:title>
  <dc:creator>Анна Садкова</dc:creator>
  <cp:lastModifiedBy>Анна Садкова</cp:lastModifiedBy>
  <cp:revision>20</cp:revision>
  <dcterms:created xsi:type="dcterms:W3CDTF">2024-11-04T15:44:25Z</dcterms:created>
  <dcterms:modified xsi:type="dcterms:W3CDTF">2025-09-08T11:17:11Z</dcterms:modified>
</cp:coreProperties>
</file>